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541" r:id="rId3"/>
    <p:sldId id="665" r:id="rId4"/>
    <p:sldId id="666" r:id="rId5"/>
    <p:sldId id="667" r:id="rId6"/>
    <p:sldId id="668" r:id="rId7"/>
    <p:sldId id="669" r:id="rId8"/>
    <p:sldId id="670" r:id="rId9"/>
    <p:sldId id="671" r:id="rId10"/>
    <p:sldId id="664" r:id="rId11"/>
    <p:sldId id="672" r:id="rId12"/>
    <p:sldId id="673" r:id="rId13"/>
    <p:sldId id="674" r:id="rId14"/>
    <p:sldId id="675" r:id="rId15"/>
    <p:sldId id="677" r:id="rId16"/>
    <p:sldId id="678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9" r:id="rId27"/>
    <p:sldId id="690" r:id="rId28"/>
    <p:sldId id="691" r:id="rId29"/>
    <p:sldId id="262" r:id="rId30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105" d="100"/>
          <a:sy n="105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A573-D30B-493E-8524-14A77CE07899}" type="datetimeFigureOut">
              <a:rPr lang="pt-PT" smtClean="0"/>
              <a:t>30/06/2026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96D7-A360-42AD-A3C5-BE8CDB9BF1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03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mfonseca@iscsp.ulisboa.p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nsecamrjoao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0" y="549619"/>
            <a:ext cx="59401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tx2"/>
                </a:solidFill>
              </a:rPr>
              <a:t>Observatório de Práticas na Administração Pública</a:t>
            </a:r>
          </a:p>
          <a:p>
            <a:pPr algn="ctr"/>
            <a:r>
              <a:rPr lang="pt-P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 </a:t>
            </a:r>
            <a:r>
              <a:rPr lang="pt-P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letivo 2025/2026</a:t>
            </a:r>
            <a:endParaRPr lang="pt-PT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P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/>
            <a:endParaRPr lang="pt-PT" u="sng" dirty="0"/>
          </a:p>
          <a:p>
            <a:pPr algn="ctr"/>
            <a:endParaRPr lang="pt-PT" u="sng" dirty="0"/>
          </a:p>
          <a:p>
            <a:pPr algn="ctr"/>
            <a:r>
              <a:rPr lang="pt-PT" sz="2800" u="sng" dirty="0"/>
              <a:t>Ética e Liderança</a:t>
            </a:r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>
              <a:lnSpc>
                <a:spcPct val="150000"/>
              </a:lnSpc>
            </a:pPr>
            <a:endParaRPr lang="pt-PT" u="sng" dirty="0"/>
          </a:p>
        </p:txBody>
      </p:sp>
      <p:sp>
        <p:nvSpPr>
          <p:cNvPr id="7" name="Rectângulo 5"/>
          <p:cNvSpPr/>
          <p:nvPr/>
        </p:nvSpPr>
        <p:spPr>
          <a:xfrm>
            <a:off x="251520" y="568948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</a:rPr>
              <a:t>João Fonseca</a:t>
            </a:r>
          </a:p>
          <a:p>
            <a:pPr algn="ctr"/>
            <a:r>
              <a:rPr lang="pt-PT" sz="2400" b="1" dirty="0">
                <a:solidFill>
                  <a:schemeClr val="tx2"/>
                </a:solidFill>
              </a:rPr>
              <a:t>João Rolo</a:t>
            </a:r>
            <a:endParaRPr lang="pt-PT" sz="2400" dirty="0">
              <a:solidFill>
                <a:schemeClr val="tx2"/>
              </a:solidFill>
            </a:endParaRPr>
          </a:p>
        </p:txBody>
      </p:sp>
      <p:sp>
        <p:nvSpPr>
          <p:cNvPr id="8" name="Rectângulo 8"/>
          <p:cNvSpPr/>
          <p:nvPr/>
        </p:nvSpPr>
        <p:spPr>
          <a:xfrm>
            <a:off x="251520" y="615115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84776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aos Níveis de Cultura Organizacional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6" t="28846" r="28964" b="18847"/>
          <a:stretch/>
        </p:blipFill>
        <p:spPr bwMode="auto">
          <a:xfrm>
            <a:off x="1652954" y="1515794"/>
            <a:ext cx="5838092" cy="38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52954" y="5517232"/>
            <a:ext cx="21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Fonte: </a:t>
            </a:r>
            <a:r>
              <a:rPr lang="pt-PT" dirty="0" err="1"/>
              <a:t>Schein</a:t>
            </a:r>
            <a:r>
              <a:rPr lang="pt-PT" dirty="0"/>
              <a:t> (1996)</a:t>
            </a:r>
          </a:p>
        </p:txBody>
      </p:sp>
    </p:spTree>
    <p:extLst>
      <p:ext uri="{BB962C8B-B14F-4D97-AF65-F5344CB8AC3E}">
        <p14:creationId xmlns:p14="http://schemas.microsoft.com/office/powerpoint/2010/main" val="29419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84776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O impacto da cultura portuguesa na liderança</a:t>
            </a:r>
            <a:br>
              <a:rPr lang="pt-PT" sz="2800" b="1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23528" y="98072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• </a:t>
            </a:r>
            <a:r>
              <a:rPr lang="pt-PT" sz="2400" dirty="0"/>
              <a:t>Excessivamente sentimental, individualista sem dar por isso, (uma certa labilidade no que respeita às </a:t>
            </a:r>
            <a:r>
              <a:rPr lang="pt-PT" sz="2400" b="1" dirty="0"/>
              <a:t>Relações Humanas</a:t>
            </a:r>
            <a:r>
              <a:rPr lang="pt-PT" sz="2400" dirty="0"/>
              <a:t>)</a:t>
            </a:r>
          </a:p>
          <a:p>
            <a:endParaRPr lang="pt-PT" sz="2400" dirty="0"/>
          </a:p>
          <a:p>
            <a:r>
              <a:rPr lang="pt-PT" sz="2400" dirty="0"/>
              <a:t>• Horror à disciplina (ausência de Regras ou de </a:t>
            </a:r>
            <a:r>
              <a:rPr lang="pt-PT" sz="2400" b="1" dirty="0"/>
              <a:t>Processos Internos</a:t>
            </a:r>
            <a:r>
              <a:rPr lang="pt-PT" sz="2400" dirty="0"/>
              <a:t>)</a:t>
            </a:r>
          </a:p>
          <a:p>
            <a:endParaRPr lang="pt-PT" sz="2400" dirty="0"/>
          </a:p>
          <a:p>
            <a:r>
              <a:rPr lang="pt-PT" sz="2400" dirty="0"/>
              <a:t>• Falta de espírito de continuidade e de tenacidade na </a:t>
            </a:r>
            <a:r>
              <a:rPr lang="pt-PT" sz="2400" dirty="0" err="1"/>
              <a:t>ação</a:t>
            </a:r>
            <a:r>
              <a:rPr lang="pt-PT" sz="2400" dirty="0"/>
              <a:t> (ausência de Planeamento e de </a:t>
            </a:r>
            <a:r>
              <a:rPr lang="pt-PT" sz="2400" b="1" dirty="0"/>
              <a:t>Objectivos Racionais</a:t>
            </a:r>
            <a:r>
              <a:rPr lang="pt-PT" sz="2400" dirty="0"/>
              <a:t>)</a:t>
            </a:r>
          </a:p>
          <a:p>
            <a:endParaRPr lang="pt-PT" sz="2400" dirty="0"/>
          </a:p>
          <a:p>
            <a:r>
              <a:rPr lang="pt-PT" sz="2400" dirty="0"/>
              <a:t>• A própria facilidade de compreensão, diminuindo-lhe a necessidade de esforço, leva-o a estudar todos os assuntos pela rama, a confiar demasiado na espontaneidade e brilho da sua inteligência” (excessos no tocante à Inovação, ou seja, ao nível dos </a:t>
            </a:r>
            <a:r>
              <a:rPr lang="pt-PT" sz="2400" b="1" dirty="0"/>
              <a:t>Sistemas Abertos</a:t>
            </a:r>
            <a:r>
              <a:rPr lang="pt-P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633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1998" y="188640"/>
            <a:ext cx="4320481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 e Produtividade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25194" r="30587" b="4806"/>
          <a:stretch/>
        </p:blipFill>
        <p:spPr bwMode="auto">
          <a:xfrm>
            <a:off x="1001196" y="948037"/>
            <a:ext cx="7141607" cy="548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9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08711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 e Modernização Administrativa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33269" r="24316" b="9615"/>
          <a:stretch/>
        </p:blipFill>
        <p:spPr bwMode="auto">
          <a:xfrm>
            <a:off x="380019" y="1231229"/>
            <a:ext cx="838396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1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7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Configuração Organizacional e Tomada de Decisão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29039" r="22802" b="8462"/>
          <a:stretch/>
        </p:blipFill>
        <p:spPr bwMode="auto">
          <a:xfrm>
            <a:off x="171077" y="1015080"/>
            <a:ext cx="8801845" cy="52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528392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</a:t>
            </a:r>
            <a:br>
              <a:rPr lang="pt-PT" sz="2800" b="1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23528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De certo modo a história do </a:t>
            </a:r>
            <a:r>
              <a:rPr lang="pt-PT" sz="2400" b="1" dirty="0"/>
              <a:t>conceito de liderança </a:t>
            </a:r>
            <a:r>
              <a:rPr lang="pt-PT" sz="2400" dirty="0"/>
              <a:t>começa no séc. XIX com Gustave </a:t>
            </a:r>
            <a:r>
              <a:rPr lang="pt-PT" sz="2400" dirty="0" err="1"/>
              <a:t>Le</a:t>
            </a:r>
            <a:r>
              <a:rPr lang="pt-PT" sz="2400" dirty="0"/>
              <a:t> </a:t>
            </a:r>
            <a:r>
              <a:rPr lang="pt-PT" sz="2400" dirty="0" err="1"/>
              <a:t>Bon</a:t>
            </a:r>
            <a:r>
              <a:rPr lang="pt-PT" sz="2400" dirty="0"/>
              <a:t> e Max Weber que são os responsáveis pelas primeiras teorizações deste conceito.</a:t>
            </a:r>
          </a:p>
          <a:p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Gustave </a:t>
            </a:r>
            <a:r>
              <a:rPr lang="pt-PT" sz="2400" dirty="0" err="1"/>
              <a:t>Le</a:t>
            </a:r>
            <a:r>
              <a:rPr lang="pt-PT" sz="2400" dirty="0"/>
              <a:t> </a:t>
            </a:r>
            <a:r>
              <a:rPr lang="pt-PT" sz="2400" dirty="0" err="1"/>
              <a:t>Bon</a:t>
            </a:r>
            <a:r>
              <a:rPr lang="pt-PT" sz="2400" dirty="0"/>
              <a:t>: “A partir do momento em que um determinado número de seres vivos está reunido, quer se trate de um rebanho de animais, ou de uma massa de homens, coloca-se instintivamente sob a autoridade de um </a:t>
            </a:r>
            <a:r>
              <a:rPr lang="pt-PT" sz="2400" b="1" dirty="0"/>
              <a:t>chefe</a:t>
            </a:r>
            <a:r>
              <a:rPr lang="pt-PT" sz="2400" dirty="0"/>
              <a:t>, ou seja de um </a:t>
            </a:r>
            <a:r>
              <a:rPr lang="pt-PT" sz="2400" b="1" dirty="0"/>
              <a:t>guia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 Chefe/Guia: </a:t>
            </a:r>
            <a:r>
              <a:rPr lang="pt-PT" sz="2400" dirty="0"/>
              <a:t>Pessoa que se destaca pelas qualidades de autoridade, competência, poder de decisão e que por deter essas qualidades, é investido de poder para ocupar um lugar de comando, de </a:t>
            </a:r>
            <a:r>
              <a:rPr lang="pt-PT" sz="2400" dirty="0" err="1"/>
              <a:t>direção</a:t>
            </a:r>
            <a:r>
              <a:rPr lang="pt-PT" sz="2400" dirty="0"/>
              <a:t>, etc. (Chefe; Dirigente; Representante...).</a:t>
            </a:r>
          </a:p>
          <a:p>
            <a:pPr lvl="2"/>
            <a:r>
              <a:rPr lang="pt-PT" sz="2400" dirty="0"/>
              <a:t>Ex. de Chefes: Chefe de Estado; Chefe do Governo; Chefe de Departamento/Secção; Chefe de Família</a:t>
            </a:r>
          </a:p>
        </p:txBody>
      </p:sp>
    </p:spTree>
    <p:extLst>
      <p:ext uri="{BB962C8B-B14F-4D97-AF65-F5344CB8AC3E}">
        <p14:creationId xmlns:p14="http://schemas.microsoft.com/office/powerpoint/2010/main" val="380387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528392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</a:t>
            </a:r>
            <a:br>
              <a:rPr lang="pt-PT" sz="2800" b="1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23528" y="83671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/>
              <a:t>Moscovici</a:t>
            </a:r>
            <a:r>
              <a:rPr lang="pt-PT" sz="2400" dirty="0"/>
              <a:t> vem afirmar que eleger líderes carismáticos é uma inevitabilidade, mas não é necessariamente mau.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• As constituições;</a:t>
            </a:r>
          </a:p>
          <a:p>
            <a:r>
              <a:rPr lang="pt-PT" sz="2400" dirty="0"/>
              <a:t>• Os tribunais independentes;</a:t>
            </a:r>
          </a:p>
          <a:p>
            <a:r>
              <a:rPr lang="pt-PT" sz="2400" dirty="0"/>
              <a:t>• As Forças Armadas independentes,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35961" r="25938" b="30193"/>
          <a:stretch/>
        </p:blipFill>
        <p:spPr bwMode="auto">
          <a:xfrm>
            <a:off x="1209821" y="2013831"/>
            <a:ext cx="6724357" cy="2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0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chemeClr val="accent2"/>
                </a:solidFill>
              </a:rPr>
              <a:t>Tipos de Autoridade/ Legitimidade (M. Weber) </a:t>
            </a:r>
            <a:br>
              <a:rPr lang="pt-PT" sz="2800" b="1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7524" y="126827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Tradicional </a:t>
            </a:r>
            <a:r>
              <a:rPr lang="pt-PT" sz="2000" dirty="0"/>
              <a:t>- estatuto herdado. Vai buscar a sua legitimidade à crença quotidiana e a maneiras tradicionais de viver. Os subordinados aceitam como legítimas as ordens superiores que emanam dos costumes, hábitos tradicionais ou de factos históricos imemoriais (relações patriarcais - pai de família, chefe de tribo ou clã, rei ou senhor feudal)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• </a:t>
            </a:r>
            <a:r>
              <a:rPr lang="pt-PT" sz="2000" b="1" dirty="0"/>
              <a:t>Carismática </a:t>
            </a:r>
            <a:r>
              <a:rPr lang="pt-PT" sz="2000" dirty="0"/>
              <a:t>- Poder de convencer outros. É um dom para convencer outros de que ele é o melhor. Radica na força das virtualidades de personalidade excepcionais demonstradas por qualquer pessoa - manipulação, populismo, conduta, santidade, heroísmo, ...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• </a:t>
            </a:r>
            <a:r>
              <a:rPr lang="pt-PT" sz="2000" b="1" dirty="0"/>
              <a:t>Racional/Legal </a:t>
            </a:r>
            <a:r>
              <a:rPr lang="pt-PT" sz="2000" dirty="0"/>
              <a:t>- também designado por “poder </a:t>
            </a:r>
            <a:r>
              <a:rPr lang="pt-PT" sz="2000" b="1" dirty="0"/>
              <a:t>burocrático</a:t>
            </a:r>
            <a:r>
              <a:rPr lang="pt-PT" sz="2000" dirty="0"/>
              <a:t>” Tem origem na crença da leis, regras e dos regulamentos independente da pessoa. Todos os procedimentos são formalizados e sancionados por um conjunto de normas e regulamentos que são considerados legítimos quer pelos superiores quer pelos subordinados de uma dada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10717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45638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chemeClr val="accent2"/>
                </a:solidFill>
              </a:rPr>
              <a:t>Poder e Autoridade</a:t>
            </a:r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7524" y="126827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O campo da </a:t>
            </a:r>
            <a:r>
              <a:rPr lang="pt-PT" sz="2000" b="1" dirty="0"/>
              <a:t>autoridade </a:t>
            </a:r>
            <a:r>
              <a:rPr lang="pt-PT" sz="2000" dirty="0"/>
              <a:t>é mais vasto que o campo do </a:t>
            </a:r>
            <a:r>
              <a:rPr lang="pt-PT" sz="2000" b="1" dirty="0"/>
              <a:t>poder</a:t>
            </a:r>
            <a:r>
              <a:rPr lang="pt-PT" sz="2000" dirty="0"/>
              <a:t>. </a:t>
            </a:r>
            <a:r>
              <a:rPr lang="pt-PT" sz="2000" b="1" dirty="0"/>
              <a:t>(Gordon, 1980)</a:t>
            </a:r>
          </a:p>
          <a:p>
            <a:r>
              <a:rPr lang="pt-PT" sz="2000" dirty="0"/>
              <a:t>Diferença explícita entre </a:t>
            </a:r>
            <a:r>
              <a:rPr lang="pt-PT" sz="2000" b="1" dirty="0"/>
              <a:t>poder, autoridade </a:t>
            </a:r>
            <a:r>
              <a:rPr lang="pt-PT" sz="2000" dirty="0"/>
              <a:t>e </a:t>
            </a:r>
            <a:r>
              <a:rPr lang="pt-PT" sz="2000" b="1" dirty="0"/>
              <a:t>influência. </a:t>
            </a:r>
          </a:p>
          <a:p>
            <a:endParaRPr lang="pt-PT" sz="2000" b="1" dirty="0"/>
          </a:p>
          <a:p>
            <a:r>
              <a:rPr lang="pt-PT" sz="2000" dirty="0"/>
              <a:t>O campo da autoridade é mais vasto do que o campo do poder, distinguindo três formas de autoridade:</a:t>
            </a:r>
          </a:p>
          <a:p>
            <a:r>
              <a:rPr lang="pt-PT" sz="2000" dirty="0"/>
              <a:t>• </a:t>
            </a:r>
            <a:r>
              <a:rPr lang="pt-PT" sz="2000" b="1" dirty="0"/>
              <a:t>Autoridade-poder;</a:t>
            </a:r>
          </a:p>
          <a:p>
            <a:r>
              <a:rPr lang="pt-PT" sz="2000" dirty="0"/>
              <a:t>• </a:t>
            </a:r>
            <a:r>
              <a:rPr lang="pt-PT" sz="2000" b="1" dirty="0"/>
              <a:t>Autoridade-conhecimento</a:t>
            </a:r>
          </a:p>
          <a:p>
            <a:r>
              <a:rPr lang="pt-PT" sz="2000" dirty="0"/>
              <a:t>• </a:t>
            </a:r>
            <a:r>
              <a:rPr lang="pt-PT" sz="2000" b="1" dirty="0"/>
              <a:t>Autoridade-função</a:t>
            </a:r>
          </a:p>
          <a:p>
            <a:endParaRPr lang="pt-PT" sz="2000" b="1" dirty="0"/>
          </a:p>
          <a:p>
            <a:r>
              <a:rPr lang="pt-PT" sz="2000" dirty="0"/>
              <a:t>A única forma de autoridade ilegítima seria a primeira, entendida enquanto poder coercitivo, enquanto as duas outras seriam não só legítimas, mas necessárias.</a:t>
            </a:r>
          </a:p>
          <a:p>
            <a:r>
              <a:rPr lang="pt-PT" sz="2000" dirty="0"/>
              <a:t>Não existe </a:t>
            </a:r>
            <a:r>
              <a:rPr lang="pt-PT" sz="2000" b="1" dirty="0"/>
              <a:t>líder </a:t>
            </a:r>
            <a:r>
              <a:rPr lang="pt-PT" sz="2000" dirty="0"/>
              <a:t>nem </a:t>
            </a:r>
            <a:r>
              <a:rPr lang="pt-PT" sz="2000" b="1" dirty="0"/>
              <a:t>liderança </a:t>
            </a:r>
            <a:r>
              <a:rPr lang="pt-PT" sz="2000" dirty="0"/>
              <a:t>se não houver </a:t>
            </a:r>
            <a:r>
              <a:rPr lang="pt-PT" sz="2000" b="1" dirty="0"/>
              <a:t>reconhecimento.</a:t>
            </a:r>
          </a:p>
          <a:p>
            <a:endParaRPr lang="pt-PT" sz="2000" b="1" dirty="0"/>
          </a:p>
          <a:p>
            <a:r>
              <a:rPr lang="pt-PT" sz="2000" dirty="0"/>
              <a:t>Ao </a:t>
            </a:r>
            <a:r>
              <a:rPr lang="pt-PT" sz="2000" b="1" dirty="0"/>
              <a:t>líder legítimo, reconhecido, </a:t>
            </a:r>
            <a:r>
              <a:rPr lang="pt-PT" sz="2000" dirty="0"/>
              <a:t>é possível dizer que ele exerce o </a:t>
            </a:r>
            <a:r>
              <a:rPr lang="pt-PT" sz="2000" b="1" dirty="0"/>
              <a:t>poder </a:t>
            </a:r>
            <a:r>
              <a:rPr lang="pt-PT" sz="2000" dirty="0"/>
              <a:t>com </a:t>
            </a:r>
            <a:r>
              <a:rPr lang="pt-PT" sz="2000" b="1" dirty="0"/>
              <a:t>autoridade; autoridade </a:t>
            </a:r>
            <a:r>
              <a:rPr lang="pt-PT" sz="2000" dirty="0"/>
              <a:t>é diferente de </a:t>
            </a:r>
            <a:r>
              <a:rPr lang="pt-PT" sz="2000" b="1" dirty="0"/>
              <a:t>poder.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8461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09634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Estilos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7524" y="126827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b="1" dirty="0"/>
              <a:t>Estilo autocrático ou </a:t>
            </a:r>
            <a:r>
              <a:rPr lang="pt-PT" sz="2200" b="1" dirty="0" err="1"/>
              <a:t>diretivo</a:t>
            </a:r>
            <a:r>
              <a:rPr lang="pt-PT" sz="2200" b="1" dirty="0"/>
              <a:t>: </a:t>
            </a:r>
            <a:r>
              <a:rPr lang="pt-PT" sz="2200" dirty="0"/>
              <a:t>é o líder que exerce a influência num só sentido. Os liderados têm que fazer o que o líder quer - do tipo quero, posso e mando.</a:t>
            </a:r>
          </a:p>
          <a:p>
            <a:pPr algn="just"/>
            <a:endParaRPr lang="pt-PT" sz="2200" dirty="0"/>
          </a:p>
          <a:p>
            <a:pPr algn="just"/>
            <a:r>
              <a:rPr lang="pt-PT" sz="2200" b="1" dirty="0"/>
              <a:t>Estilo democrático/participativo ou consultivo: </a:t>
            </a:r>
            <a:r>
              <a:rPr lang="pt-PT" sz="2200" dirty="0"/>
              <a:t>é o líder que consulta os seguidores, sem deixar de os influenciar. é um processo de influência mútua. Assenta num menor clima de tensão e com soluções mais criativas.</a:t>
            </a:r>
          </a:p>
          <a:p>
            <a:pPr algn="just"/>
            <a:endParaRPr lang="pt-PT" sz="2200" dirty="0"/>
          </a:p>
          <a:p>
            <a:pPr algn="just"/>
            <a:r>
              <a:rPr lang="pt-PT" sz="2200" b="1" dirty="0"/>
              <a:t>Estilo </a:t>
            </a:r>
            <a:r>
              <a:rPr lang="pt-PT" sz="2200" b="1" i="1" dirty="0" err="1"/>
              <a:t>laissez-faire</a:t>
            </a:r>
            <a:r>
              <a:rPr lang="pt-PT" sz="2200" b="1" i="1" dirty="0"/>
              <a:t> </a:t>
            </a:r>
            <a:r>
              <a:rPr lang="pt-PT" sz="2200" b="1" dirty="0"/>
              <a:t>ou liberal</a:t>
            </a:r>
            <a:r>
              <a:rPr lang="pt-PT" sz="2200" b="1" i="1" dirty="0"/>
              <a:t>: </a:t>
            </a:r>
            <a:r>
              <a:rPr lang="pt-PT" sz="2200" dirty="0"/>
              <a:t>também referido como o líder que deixa andar, deixa fazer, deixa passar. É um líder que não interfere, para o bem e para o mal. Regra geral reina a desorganização, desorientação e o desrespeito. Apresenta resultados negativos acumulados</a:t>
            </a:r>
          </a:p>
        </p:txBody>
      </p:sp>
    </p:spTree>
    <p:extLst>
      <p:ext uri="{BB962C8B-B14F-4D97-AF65-F5344CB8AC3E}">
        <p14:creationId xmlns:p14="http://schemas.microsoft.com/office/powerpoint/2010/main" val="373716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1" t="31730" r="42414" b="28732"/>
          <a:stretch/>
        </p:blipFill>
        <p:spPr bwMode="auto">
          <a:xfrm>
            <a:off x="2211771" y="1268760"/>
            <a:ext cx="4720458" cy="37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01373" y="5229200"/>
            <a:ext cx="4341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Cumprimento de normas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Satisfação dos valores da ética</a:t>
            </a:r>
          </a:p>
        </p:txBody>
      </p:sp>
    </p:spTree>
    <p:extLst>
      <p:ext uri="{BB962C8B-B14F-4D97-AF65-F5344CB8AC3E}">
        <p14:creationId xmlns:p14="http://schemas.microsoft.com/office/powerpoint/2010/main" val="178824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256584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 Situacional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Do Processo ao Comportamento</a:t>
            </a:r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7524" y="126827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 Teoria da Liderança Situacional (Contingencial) parte do pressuposto de que não existe um estilo ideal de liderar. O líder deve apoiar os liderados em função do grau de maturidade destes, ajustando o seu estilo por forma a facilitar o seu amadurecimento.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- o estilo do </a:t>
            </a:r>
            <a:r>
              <a:rPr lang="pt-PT" sz="2400" b="1" dirty="0"/>
              <a:t>líder </a:t>
            </a:r>
            <a:r>
              <a:rPr lang="pt-PT" sz="2400" dirty="0"/>
              <a:t>(características)</a:t>
            </a:r>
          </a:p>
          <a:p>
            <a:pPr algn="just"/>
            <a:r>
              <a:rPr lang="pt-PT" sz="2400" dirty="0"/>
              <a:t>- a maturidade do </a:t>
            </a:r>
            <a:r>
              <a:rPr lang="pt-PT" sz="2400" b="1" dirty="0"/>
              <a:t>liderado </a:t>
            </a:r>
            <a:r>
              <a:rPr lang="pt-PT" sz="2400" dirty="0"/>
              <a:t>(características do grupo)</a:t>
            </a:r>
          </a:p>
          <a:p>
            <a:pPr algn="just"/>
            <a:r>
              <a:rPr lang="pt-PT" sz="2400" dirty="0"/>
              <a:t>- a </a:t>
            </a:r>
            <a:r>
              <a:rPr lang="pt-PT" sz="2400" b="1" dirty="0"/>
              <a:t>situação </a:t>
            </a:r>
            <a:r>
              <a:rPr lang="pt-PT" sz="2400" dirty="0"/>
              <a:t>(características)</a:t>
            </a:r>
          </a:p>
        </p:txBody>
      </p:sp>
    </p:spTree>
    <p:extLst>
      <p:ext uri="{BB962C8B-B14F-4D97-AF65-F5344CB8AC3E}">
        <p14:creationId xmlns:p14="http://schemas.microsoft.com/office/powerpoint/2010/main" val="425097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Conceito de </a:t>
            </a: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Liderança Transformacional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Do Processo ao Comportamento</a:t>
            </a:r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7524" y="126827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Visionários que levam o grupo a alcançar elevados níveis de moralidade, motivação e desempenho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• O procedimento intrínseco à liderança transformacional tem por base a capacidade que o líder tem em mudar os </a:t>
            </a:r>
            <a:r>
              <a:rPr lang="pt-PT" sz="2000" b="1" dirty="0"/>
              <a:t>valores</a:t>
            </a:r>
            <a:r>
              <a:rPr lang="pt-PT" sz="2000" dirty="0"/>
              <a:t>, as </a:t>
            </a:r>
            <a:r>
              <a:rPr lang="pt-PT" sz="2000" b="1" dirty="0"/>
              <a:t>crenças </a:t>
            </a:r>
            <a:r>
              <a:rPr lang="pt-PT" sz="2000" dirty="0"/>
              <a:t>e as </a:t>
            </a:r>
            <a:r>
              <a:rPr lang="pt-PT" sz="2000" b="1" dirty="0"/>
              <a:t>atitudes </a:t>
            </a:r>
            <a:r>
              <a:rPr lang="pt-PT" sz="2000" dirty="0"/>
              <a:t>dos colaboradores com o intuito de </a:t>
            </a:r>
            <a:r>
              <a:rPr lang="pt-PT" sz="2000" b="1" dirty="0"/>
              <a:t>estimular o seu empenho além do básico da função</a:t>
            </a:r>
            <a:r>
              <a:rPr lang="pt-PT" sz="2000" dirty="0"/>
              <a:t>. Isto é possível através da articulação da visão, uma visão com futuro da organização, garantindo um modelo alinhado com essa mesma visão que incentiva a orientação para os objectivos, demonstrando assim a consideração pelos colaboradores (</a:t>
            </a:r>
            <a:r>
              <a:rPr lang="pt-PT" sz="2000" dirty="0" err="1"/>
              <a:t>Podsakoff</a:t>
            </a:r>
            <a:r>
              <a:rPr lang="pt-PT" sz="2000" dirty="0"/>
              <a:t>, </a:t>
            </a:r>
            <a:r>
              <a:rPr lang="pt-PT" sz="2000" dirty="0" err="1"/>
              <a:t>MacKenzie</a:t>
            </a:r>
            <a:r>
              <a:rPr lang="pt-PT" sz="2000" dirty="0"/>
              <a:t> &amp; </a:t>
            </a:r>
            <a:r>
              <a:rPr lang="pt-PT" sz="2000" dirty="0" err="1"/>
              <a:t>Bommer</a:t>
            </a:r>
            <a:r>
              <a:rPr lang="pt-PT" sz="2000" dirty="0"/>
              <a:t>, 1996)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/>
              <a:t>Perfil – Carisma </a:t>
            </a:r>
            <a:r>
              <a:rPr lang="pt-PT" sz="2000" dirty="0"/>
              <a:t>(inspirar uma missão e uma visão, orgulho, respeito e confiança</a:t>
            </a:r>
          </a:p>
          <a:p>
            <a:pPr algn="just"/>
            <a:r>
              <a:rPr lang="pt-PT" sz="2000" b="1" dirty="0"/>
              <a:t>Inspiração </a:t>
            </a:r>
            <a:r>
              <a:rPr lang="pt-PT" sz="2000" dirty="0"/>
              <a:t>(comunicação, símbolos, objectivos)</a:t>
            </a:r>
          </a:p>
          <a:p>
            <a:pPr algn="just"/>
            <a:r>
              <a:rPr lang="pt-PT" sz="2000" b="1" dirty="0"/>
              <a:t>Estímulo intelectual </a:t>
            </a:r>
            <a:r>
              <a:rPr lang="pt-PT" sz="2000" dirty="0"/>
              <a:t>(gestão de problemas)</a:t>
            </a:r>
          </a:p>
          <a:p>
            <a:pPr algn="just"/>
            <a:r>
              <a:rPr lang="pt-PT" sz="2000" b="1" dirty="0"/>
              <a:t>Consideração individualizada </a:t>
            </a:r>
            <a:r>
              <a:rPr lang="pt-PT" sz="2000" dirty="0"/>
              <a:t>(</a:t>
            </a:r>
            <a:r>
              <a:rPr lang="pt-PT" sz="2000" i="1" dirty="0" err="1"/>
              <a:t>coaching</a:t>
            </a:r>
            <a:r>
              <a:rPr lang="pt-PT" sz="2000" dirty="0"/>
              <a:t>, atenção ao indivíduo, aconselhamento)</a:t>
            </a:r>
          </a:p>
        </p:txBody>
      </p:sp>
    </p:spTree>
    <p:extLst>
      <p:ext uri="{BB962C8B-B14F-4D97-AF65-F5344CB8AC3E}">
        <p14:creationId xmlns:p14="http://schemas.microsoft.com/office/powerpoint/2010/main" val="59946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Líderes/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21923" r="23991" b="9808"/>
          <a:stretch/>
        </p:blipFill>
        <p:spPr bwMode="auto">
          <a:xfrm>
            <a:off x="816609" y="980728"/>
            <a:ext cx="7510782" cy="535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Líderes/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23846" r="26911" b="10193"/>
          <a:stretch/>
        </p:blipFill>
        <p:spPr bwMode="auto">
          <a:xfrm>
            <a:off x="1046719" y="1124744"/>
            <a:ext cx="7050561" cy="52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46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Líderes/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36922" r="28965" b="17116"/>
          <a:stretch/>
        </p:blipFill>
        <p:spPr bwMode="auto">
          <a:xfrm>
            <a:off x="574402" y="1383176"/>
            <a:ext cx="7995196" cy="46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87524" y="126827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Desafia o status quo: Questiona permanentemente;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Pesquiza e usa informação de um modo amplo para alcançar respostas alternativas;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Faz escolhas. É decisivo;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É proactivo na mudança das suas decisões quando as circunstâncias mudam;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Cria visão e estratégicas;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Comunica a sua visão a todos;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A mensagem é transmitida de um modo fácil de compreender;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Repete a mensagem frequentemente;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Encoraja as pessoas a desafiar a sua visão;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Acredita consistentemente na mensagem que transmite;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Não menospreza a dificuldade de alcançar a visão.</a:t>
            </a:r>
          </a:p>
        </p:txBody>
      </p:sp>
    </p:spTree>
    <p:extLst>
      <p:ext uri="{BB962C8B-B14F-4D97-AF65-F5344CB8AC3E}">
        <p14:creationId xmlns:p14="http://schemas.microsoft.com/office/powerpoint/2010/main" val="371442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 versus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36732" r="27776" b="25384"/>
          <a:stretch/>
        </p:blipFill>
        <p:spPr bwMode="auto">
          <a:xfrm>
            <a:off x="623831" y="1659670"/>
            <a:ext cx="7921562" cy="35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46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 versus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23269" r="33290" b="10577"/>
          <a:stretch/>
        </p:blipFill>
        <p:spPr bwMode="auto">
          <a:xfrm>
            <a:off x="1474001" y="980728"/>
            <a:ext cx="6195998" cy="53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12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968551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Líderes versus Gestores</a:t>
            </a:r>
            <a:br>
              <a:rPr lang="pt-PT" sz="2800" b="1" dirty="0">
                <a:solidFill>
                  <a:srgbClr val="A50021"/>
                </a:solidFill>
              </a:rPr>
            </a:br>
            <a:r>
              <a:rPr lang="pt-PT" sz="2800" b="1" dirty="0">
                <a:solidFill>
                  <a:srgbClr val="A50021"/>
                </a:solidFill>
              </a:rPr>
              <a:t>Do Processo ao Comportamento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17691" r="22694" b="4809"/>
          <a:stretch/>
        </p:blipFill>
        <p:spPr bwMode="auto">
          <a:xfrm>
            <a:off x="1004649" y="1052736"/>
            <a:ext cx="7134702" cy="52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19867" y="1988840"/>
            <a:ext cx="2704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A50021"/>
                </a:solidFill>
              </a:rPr>
              <a:t>João Fonseca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3303" y="2998113"/>
            <a:ext cx="6637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dirty="0">
                <a:hlinkClick r:id="rId3"/>
              </a:rPr>
              <a:t>jmfonseca@iscsp.ulisboa.pt</a:t>
            </a:r>
            <a:r>
              <a:rPr lang="pt-PT" sz="2200" dirty="0"/>
              <a:t>; </a:t>
            </a:r>
            <a:r>
              <a:rPr lang="pt-PT" sz="2200" dirty="0">
                <a:hlinkClick r:id="rId4"/>
              </a:rPr>
              <a:t>fonsecamrjoao@gmail.com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16428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Quadro Normativo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340768"/>
            <a:ext cx="8640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Constituição da República Portuguesa</a:t>
            </a:r>
          </a:p>
          <a:p>
            <a:endParaRPr lang="pt-P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Princípios fundamentais (art.º 266º)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Estrutura da Administração (art.º 267º)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Direitos e garantias dos administrados (art.º 268º)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Regime da função pública (art.º 269º)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Restrições ao exercício de direitos (art.º 270º)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Responsabilidade dos funcionários e agentes (art.º 271º)</a:t>
            </a:r>
          </a:p>
        </p:txBody>
      </p:sp>
    </p:spTree>
    <p:extLst>
      <p:ext uri="{BB962C8B-B14F-4D97-AF65-F5344CB8AC3E}">
        <p14:creationId xmlns:p14="http://schemas.microsoft.com/office/powerpoint/2010/main" val="56650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Quadro Normativo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340768"/>
            <a:ext cx="8640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Carta Ética da Administração Pública </a:t>
            </a:r>
          </a:p>
          <a:p>
            <a:endParaRPr lang="pt-P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do serviço público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legalidade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justiça e da imparcialidade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igualdade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proporcionalidade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colaboração e da boa fé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informação e da qualidade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lealdade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integridade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Princípio da competência 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118902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Quadro Normativo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1792" y="1052736"/>
            <a:ext cx="86409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Código de boa conduta administrativa do Provedor de Justiça</a:t>
            </a:r>
          </a:p>
          <a:p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Legalidade (art.º 3º)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Prossecução do interesse público (art.º 4º)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Igualdade (art.º 5º)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Proporcionalidade (art.º 6º)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Justiça (art.º 7º)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Imparcialidade (art.º 8º)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Independência e </a:t>
            </a:r>
            <a:r>
              <a:rPr lang="pt-PT" sz="2000" b="1" dirty="0" err="1"/>
              <a:t>objetividade</a:t>
            </a:r>
            <a:r>
              <a:rPr lang="pt-PT" sz="2000" b="1" dirty="0"/>
              <a:t> (art.º 9º)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err="1"/>
              <a:t>Proteção</a:t>
            </a:r>
            <a:r>
              <a:rPr lang="pt-PT" sz="2000" b="1" dirty="0"/>
              <a:t> e confiança (art.º 10º)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Ausência de desvio de poder (art.º11º)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Direito a uma boa administração (art.º 12º)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Oportunidade da decisão (art.º 13º)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Audição (art.º 14º)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Fundamentação (art.º 15º)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Informação e acesso aos documentos administrativos (art.º 19º)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Atendimento ao público (art.º 20º)</a:t>
            </a:r>
          </a:p>
        </p:txBody>
      </p:sp>
    </p:spTree>
    <p:extLst>
      <p:ext uri="{BB962C8B-B14F-4D97-AF65-F5344CB8AC3E}">
        <p14:creationId xmlns:p14="http://schemas.microsoft.com/office/powerpoint/2010/main" val="38674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Quadro Normativo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1792" y="1556792"/>
            <a:ext cx="8640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Princípios de Serviço Público do Provedor de Justiça Europeu </a:t>
            </a:r>
          </a:p>
          <a:p>
            <a:endParaRPr lang="pt-P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Compromisso para com a União Europeia e os seus cidadãos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Integridade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 err="1"/>
              <a:t>Objetividade</a:t>
            </a:r>
            <a:endParaRPr lang="pt-P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Respeito pelos outros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309073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Quadro Normativo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1792" y="1124744"/>
            <a:ext cx="86409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Práticas de natureza disciplinar</a:t>
            </a:r>
          </a:p>
          <a:p>
            <a:r>
              <a:rPr lang="pt-PT" sz="2000" b="1" dirty="0"/>
              <a:t>Violação dos princípios do CPA (DL 4/2015, de 7 de </a:t>
            </a:r>
            <a:r>
              <a:rPr lang="pt-PT" sz="2000" b="1" dirty="0" err="1"/>
              <a:t>janeiro</a:t>
            </a:r>
            <a:r>
              <a:rPr lang="pt-PT" sz="2000" b="1" dirty="0"/>
              <a:t>)</a:t>
            </a:r>
          </a:p>
          <a:p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Legalidade (art.º 3º)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Prossecução do interesse público e dos direitos e interesses 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cidadãos (art.º 4º)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Boa administração (art.º 5º)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Igualdade (art.º 6º)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Proporcionalidade (art.º 7º)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Justiça e razoabilidade (art.º 8º)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Imparcialidade (art.º 9º)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Boa fé (art.º 10º)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Colaboração com os particulares (art.º 11º)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Participação (art.º 12º)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Decisão (art.º 13º)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Gratuitidade (art.º 15º)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Responsabilidade (art.º 16º)</a:t>
            </a:r>
          </a:p>
        </p:txBody>
      </p:sp>
    </p:spTree>
    <p:extLst>
      <p:ext uri="{BB962C8B-B14F-4D97-AF65-F5344CB8AC3E}">
        <p14:creationId xmlns:p14="http://schemas.microsoft.com/office/powerpoint/2010/main" val="236992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Política Integrada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8173" y="1628800"/>
            <a:ext cx="8640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Cartas de Ética dos serviços públicos (valores institucionais)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Quadro normativo claro (o que fazer)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Códigos de Conduta (padrões e expectativas das relações internas e externas, pessoais e institucionais)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Manuais de Boas Práticas / Manuais de Procedimentos (como fazer)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Politica de gestão de riscos de práticas </a:t>
            </a:r>
            <a:r>
              <a:rPr lang="pt-PT" sz="2400" b="1" dirty="0" err="1"/>
              <a:t>incorretas</a:t>
            </a:r>
            <a:r>
              <a:rPr lang="pt-PT" sz="2400" b="1" dirty="0"/>
              <a:t>  (Planos de prevenção de riscos de corrupção e </a:t>
            </a:r>
            <a:r>
              <a:rPr lang="pt-PT" sz="2400" b="1" dirty="0" err="1"/>
              <a:t>infrações</a:t>
            </a:r>
            <a:r>
              <a:rPr lang="pt-PT" sz="2400" b="1" dirty="0"/>
              <a:t> conexas)</a:t>
            </a:r>
          </a:p>
        </p:txBody>
      </p:sp>
    </p:spTree>
    <p:extLst>
      <p:ext uri="{BB962C8B-B14F-4D97-AF65-F5344CB8AC3E}">
        <p14:creationId xmlns:p14="http://schemas.microsoft.com/office/powerpoint/2010/main" val="82526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40" cy="720080"/>
          </a:xfrm>
        </p:spPr>
        <p:txBody>
          <a:bodyPr>
            <a:noAutofit/>
          </a:bodyPr>
          <a:lstStyle/>
          <a:p>
            <a:pPr algn="r"/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Da Ética à Conduta no Serviço Público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Instrumentos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41922" r="24316" b="16923"/>
          <a:stretch/>
        </p:blipFill>
        <p:spPr bwMode="auto">
          <a:xfrm>
            <a:off x="942535" y="1923757"/>
            <a:ext cx="7258930" cy="30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1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3899028-7be6-4af7-a5ab-0bec4bb6223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13002</TotalTime>
  <Words>1781</Words>
  <Application>Microsoft Office PowerPoint</Application>
  <PresentationFormat>Apresentação no Ecrã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 Da Ética à Conduta no Serviço Público </vt:lpstr>
      <vt:lpstr> Da Ética à Conduta no Serviço Público Quadro Normativo </vt:lpstr>
      <vt:lpstr> Da Ética à Conduta no Serviço Público Quadro Normativo </vt:lpstr>
      <vt:lpstr> Da Ética à Conduta no Serviço Público Quadro Normativo </vt:lpstr>
      <vt:lpstr> Da Ética à Conduta no Serviço Público Quadro Normativo </vt:lpstr>
      <vt:lpstr> Da Ética à Conduta no Serviço Público Quadro Normativo </vt:lpstr>
      <vt:lpstr> Da Ética à Conduta no Serviço Público Política Integrada </vt:lpstr>
      <vt:lpstr> Da Ética à Conduta no Serviço Público Instrumentos</vt:lpstr>
      <vt:lpstr> Da Ética aos Níveis de Cultura Organizacional </vt:lpstr>
      <vt:lpstr>  O impacto da cultura portuguesa na liderança  </vt:lpstr>
      <vt:lpstr> Liderança e Produtividade </vt:lpstr>
      <vt:lpstr> Liderança e Modernização Administrativa </vt:lpstr>
      <vt:lpstr> Configuração Organizacional e Tomada de Decisão </vt:lpstr>
      <vt:lpstr> Conceito de Liderança  </vt:lpstr>
      <vt:lpstr> Conceito de Liderança  </vt:lpstr>
      <vt:lpstr>  Conceito de Liderança Tipos de Autoridade/ Legitimidade (M. Weber)   </vt:lpstr>
      <vt:lpstr>  Conceito de Liderança Poder e Autoridade  </vt:lpstr>
      <vt:lpstr>  Estilos de Liderança   </vt:lpstr>
      <vt:lpstr>  Conceito de Liderança Situacional Do Processo ao Comportamento  </vt:lpstr>
      <vt:lpstr>  Conceito de Liderança Transformacional Do Processo ao Comportamento  </vt:lpstr>
      <vt:lpstr> Líderes/ Gestores Do Processo ao Comportamento </vt:lpstr>
      <vt:lpstr> Líderes/ Gestores Do Processo ao Comportamento </vt:lpstr>
      <vt:lpstr> Líderes/ Gestores Do Processo ao Comportamento </vt:lpstr>
      <vt:lpstr> Líderes Do Processo ao Comportamento </vt:lpstr>
      <vt:lpstr> Líderes versus Gestores Do Processo ao Comportamento </vt:lpstr>
      <vt:lpstr> Líderes versus Gestores Do Processo ao Comportamento </vt:lpstr>
      <vt:lpstr> Líderes versus Gestores Do Processo ao Comportamento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David Monteiro</dc:creator>
  <cp:lastModifiedBy>João Rolo</cp:lastModifiedBy>
  <cp:revision>541</cp:revision>
  <cp:lastPrinted>2019-01-25T14:48:37Z</cp:lastPrinted>
  <dcterms:created xsi:type="dcterms:W3CDTF">2011-11-03T13:47:38Z</dcterms:created>
  <dcterms:modified xsi:type="dcterms:W3CDTF">2026-06-30T15:48:51Z</dcterms:modified>
</cp:coreProperties>
</file>